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ti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1" r:id="rId1"/>
    <p:sldMasterId id="2147483673" r:id="rId2"/>
  </p:sldMasterIdLst>
  <p:sldIdLst>
    <p:sldId id="256" r:id="rId3"/>
    <p:sldId id="257" r:id="rId4"/>
    <p:sldId id="258" r:id="rId5"/>
    <p:sldId id="259" r:id="rId6"/>
    <p:sldId id="260" r:id="rId7"/>
    <p:sldId id="261" r:id="rId8"/>
    <p:sldId id="262" r:id="rId9"/>
    <p:sldId id="263" r:id="rId10"/>
    <p:sldId id="264" r:id="rId11"/>
    <p:sldId id="265" r:id="rId12"/>
  </p:sldIdLst>
  <p:sldSz cx="9144000" cy="5143500" type="screen16x9"/>
  <p:notesSz cx="6858000" cy="9144000"/>
  <p:embeddedFontLst>
    <p:embeddedFont>
      <p:font typeface="PT Sans Caption" panose="020B0603020203020204" pitchFamily="34" charset="0"/>
      <p:regular r:id="rId13"/>
    </p:embeddedFont>
    <p:embeddedFont>
      <p:font typeface="Calibri" panose="020F0502020204030204" pitchFamily="34" charset="0"/>
      <p:regular r:id="rId14"/>
      <p:bold r:id="rId15"/>
      <p:italic r:id="rId16"/>
      <p:boldItalic r:id="rId17"/>
    </p:embeddedFont>
    <p:embeddedFont>
      <p:font typeface="PT Sans" panose="020B0503020203020204" pitchFamily="34" charset="0"/>
      <p:regular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8" d="100"/>
          <a:sy n="148" d="100"/>
        </p:scale>
        <p:origin x="-564" y="-9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5.fntdata"/><Relationship Id="rId2" Type="http://schemas.openxmlformats.org/officeDocument/2006/relationships/slideMaster" Target="slideMasters/slideMaster2.xml"/><Relationship Id="rId16" Type="http://schemas.openxmlformats.org/officeDocument/2006/relationships/font" Target="fonts/font4.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font" Target="fonts/font3.fntdata"/><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2.fntdata"/><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ti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4D7F26A-A6B5-4C14-BD8A-2409F6A5BF08}" type="datetimeFigureOut">
              <a:rPr lang="en-US" smtClean="0"/>
              <a:t>7/31/2015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3DD7E7-5548-4E11-A389-3B38638DCB7C}" type="slidenum">
              <a:rPr lang="en-US" smtClean="0"/>
              <a:t>‹#›</a:t>
            </a:fld>
            <a:endParaRPr lang="en-US"/>
          </a:p>
        </p:txBody>
      </p:sp>
    </p:spTree>
    <p:extLst>
      <p:ext uri="{BB962C8B-B14F-4D97-AF65-F5344CB8AC3E}">
        <p14:creationId xmlns:p14="http://schemas.microsoft.com/office/powerpoint/2010/main" val="17147643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D7F26A-A6B5-4C14-BD8A-2409F6A5BF08}" type="datetimeFigureOut">
              <a:rPr lang="en-US" smtClean="0"/>
              <a:t>7/31/2015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3DD7E7-5548-4E11-A389-3B38638DCB7C}" type="slidenum">
              <a:rPr lang="en-US" smtClean="0"/>
              <a:t>‹#›</a:t>
            </a:fld>
            <a:endParaRPr lang="en-US"/>
          </a:p>
        </p:txBody>
      </p:sp>
    </p:spTree>
    <p:extLst>
      <p:ext uri="{BB962C8B-B14F-4D97-AF65-F5344CB8AC3E}">
        <p14:creationId xmlns:p14="http://schemas.microsoft.com/office/powerpoint/2010/main" val="2643593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D7F26A-A6B5-4C14-BD8A-2409F6A5BF08}" type="datetimeFigureOut">
              <a:rPr lang="en-US" smtClean="0"/>
              <a:t>7/31/2015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3DD7E7-5548-4E11-A389-3B38638DCB7C}" type="slidenum">
              <a:rPr lang="en-US" smtClean="0"/>
              <a:t>‹#›</a:t>
            </a:fld>
            <a:endParaRPr lang="en-US"/>
          </a:p>
        </p:txBody>
      </p:sp>
    </p:spTree>
    <p:extLst>
      <p:ext uri="{BB962C8B-B14F-4D97-AF65-F5344CB8AC3E}">
        <p14:creationId xmlns:p14="http://schemas.microsoft.com/office/powerpoint/2010/main" val="4323190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5BD12BE-A5E9-44B9-9F7C-3DDD18AD604B}" type="datetimeFigureOut">
              <a:rPr lang="en-US" smtClean="0"/>
              <a:t>7/31/2015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7F06B-5DA7-402D-8EB7-F365CBB094A9}" type="slidenum">
              <a:rPr lang="en-US" smtClean="0"/>
              <a:t>‹#›</a:t>
            </a:fld>
            <a:endParaRPr lang="en-US"/>
          </a:p>
        </p:txBody>
      </p:sp>
    </p:spTree>
    <p:extLst>
      <p:ext uri="{BB962C8B-B14F-4D97-AF65-F5344CB8AC3E}">
        <p14:creationId xmlns:p14="http://schemas.microsoft.com/office/powerpoint/2010/main" val="8163558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marL="342900" indent="-342900">
              <a:buFontTx/>
              <a:buBlip>
                <a:blip r:embed="rId2"/>
              </a:buBlip>
              <a:defRPr/>
            </a:lvl1pPr>
            <a:lvl2pPr marL="742950" indent="-285750">
              <a:buFontTx/>
              <a:buBlip>
                <a:blip r:embed="rId2"/>
              </a:buBlip>
              <a:defRPr/>
            </a:lvl2pPr>
            <a:lvl3pPr marL="1143000" indent="-228600">
              <a:buFontTx/>
              <a:buBlip>
                <a:blip r:embed="rId2"/>
              </a:buBlip>
              <a:defRPr/>
            </a:lvl3pPr>
            <a:lvl4pPr marL="1600200" indent="-228600">
              <a:buFontTx/>
              <a:buBlip>
                <a:blip r:embed="rId2"/>
              </a:buBlip>
              <a:defRPr/>
            </a:lvl4pPr>
            <a:lvl5pPr marL="2057400" indent="-228600">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5BD12BE-A5E9-44B9-9F7C-3DDD18AD604B}" type="datetimeFigureOut">
              <a:rPr lang="en-US" smtClean="0"/>
              <a:t>7/31/2015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7F06B-5DA7-402D-8EB7-F365CBB094A9}" type="slidenum">
              <a:rPr lang="en-US" smtClean="0"/>
              <a:t>‹#›</a:t>
            </a:fld>
            <a:endParaRPr lang="en-US"/>
          </a:p>
        </p:txBody>
      </p:sp>
    </p:spTree>
    <p:extLst>
      <p:ext uri="{BB962C8B-B14F-4D97-AF65-F5344CB8AC3E}">
        <p14:creationId xmlns:p14="http://schemas.microsoft.com/office/powerpoint/2010/main" val="25343317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BD12BE-A5E9-44B9-9F7C-3DDD18AD604B}" type="datetimeFigureOut">
              <a:rPr lang="en-US" smtClean="0"/>
              <a:t>7/31/2015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7F06B-5DA7-402D-8EB7-F365CBB094A9}" type="slidenum">
              <a:rPr lang="en-US" smtClean="0"/>
              <a:t>‹#›</a:t>
            </a:fld>
            <a:endParaRPr lang="en-US"/>
          </a:p>
        </p:txBody>
      </p:sp>
    </p:spTree>
    <p:extLst>
      <p:ext uri="{BB962C8B-B14F-4D97-AF65-F5344CB8AC3E}">
        <p14:creationId xmlns:p14="http://schemas.microsoft.com/office/powerpoint/2010/main" val="6449593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5BD12BE-A5E9-44B9-9F7C-3DDD18AD604B}" type="datetimeFigureOut">
              <a:rPr lang="en-US" smtClean="0"/>
              <a:t>7/31/2015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77F06B-5DA7-402D-8EB7-F365CBB094A9}" type="slidenum">
              <a:rPr lang="en-US" smtClean="0"/>
              <a:t>‹#›</a:t>
            </a:fld>
            <a:endParaRPr lang="en-US"/>
          </a:p>
        </p:txBody>
      </p:sp>
    </p:spTree>
    <p:extLst>
      <p:ext uri="{BB962C8B-B14F-4D97-AF65-F5344CB8AC3E}">
        <p14:creationId xmlns:p14="http://schemas.microsoft.com/office/powerpoint/2010/main" val="30116141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5BD12BE-A5E9-44B9-9F7C-3DDD18AD604B}" type="datetimeFigureOut">
              <a:rPr lang="en-US" smtClean="0"/>
              <a:t>7/31/2015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C77F06B-5DA7-402D-8EB7-F365CBB094A9}" type="slidenum">
              <a:rPr lang="en-US" smtClean="0"/>
              <a:t>‹#›</a:t>
            </a:fld>
            <a:endParaRPr lang="en-US"/>
          </a:p>
        </p:txBody>
      </p:sp>
    </p:spTree>
    <p:extLst>
      <p:ext uri="{BB962C8B-B14F-4D97-AF65-F5344CB8AC3E}">
        <p14:creationId xmlns:p14="http://schemas.microsoft.com/office/powerpoint/2010/main" val="39641028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5BD12BE-A5E9-44B9-9F7C-3DDD18AD604B}" type="datetimeFigureOut">
              <a:rPr lang="en-US" smtClean="0"/>
              <a:t>7/31/2015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C77F06B-5DA7-402D-8EB7-F365CBB094A9}" type="slidenum">
              <a:rPr lang="en-US" smtClean="0"/>
              <a:t>‹#›</a:t>
            </a:fld>
            <a:endParaRPr lang="en-US"/>
          </a:p>
        </p:txBody>
      </p:sp>
    </p:spTree>
    <p:extLst>
      <p:ext uri="{BB962C8B-B14F-4D97-AF65-F5344CB8AC3E}">
        <p14:creationId xmlns:p14="http://schemas.microsoft.com/office/powerpoint/2010/main" val="25764941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BD12BE-A5E9-44B9-9F7C-3DDD18AD604B}" type="datetimeFigureOut">
              <a:rPr lang="en-US" smtClean="0"/>
              <a:t>7/31/2015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C77F06B-5DA7-402D-8EB7-F365CBB094A9}" type="slidenum">
              <a:rPr lang="en-US" smtClean="0"/>
              <a:t>‹#›</a:t>
            </a:fld>
            <a:endParaRPr lang="en-US"/>
          </a:p>
        </p:txBody>
      </p:sp>
    </p:spTree>
    <p:extLst>
      <p:ext uri="{BB962C8B-B14F-4D97-AF65-F5344CB8AC3E}">
        <p14:creationId xmlns:p14="http://schemas.microsoft.com/office/powerpoint/2010/main" val="10135077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4"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BD12BE-A5E9-44B9-9F7C-3DDD18AD604B}" type="datetimeFigureOut">
              <a:rPr lang="en-US" smtClean="0"/>
              <a:t>7/31/2015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77F06B-5DA7-402D-8EB7-F365CBB094A9}" type="slidenum">
              <a:rPr lang="en-US" smtClean="0"/>
              <a:t>‹#›</a:t>
            </a:fld>
            <a:endParaRPr lang="en-US"/>
          </a:p>
        </p:txBody>
      </p:sp>
    </p:spTree>
    <p:extLst>
      <p:ext uri="{BB962C8B-B14F-4D97-AF65-F5344CB8AC3E}">
        <p14:creationId xmlns:p14="http://schemas.microsoft.com/office/powerpoint/2010/main" val="3430540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D7F26A-A6B5-4C14-BD8A-2409F6A5BF08}" type="datetimeFigureOut">
              <a:rPr lang="en-US" smtClean="0"/>
              <a:t>7/31/2015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3DD7E7-5548-4E11-A389-3B38638DCB7C}" type="slidenum">
              <a:rPr lang="en-US" smtClean="0"/>
              <a:t>‹#›</a:t>
            </a:fld>
            <a:endParaRPr lang="en-US"/>
          </a:p>
        </p:txBody>
      </p:sp>
    </p:spTree>
    <p:extLst>
      <p:ext uri="{BB962C8B-B14F-4D97-AF65-F5344CB8AC3E}">
        <p14:creationId xmlns:p14="http://schemas.microsoft.com/office/powerpoint/2010/main" val="24763843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BD12BE-A5E9-44B9-9F7C-3DDD18AD604B}" type="datetimeFigureOut">
              <a:rPr lang="en-US" smtClean="0"/>
              <a:t>7/31/2015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77F06B-5DA7-402D-8EB7-F365CBB094A9}" type="slidenum">
              <a:rPr lang="en-US" smtClean="0"/>
              <a:t>‹#›</a:t>
            </a:fld>
            <a:endParaRPr lang="en-US"/>
          </a:p>
        </p:txBody>
      </p:sp>
    </p:spTree>
    <p:extLst>
      <p:ext uri="{BB962C8B-B14F-4D97-AF65-F5344CB8AC3E}">
        <p14:creationId xmlns:p14="http://schemas.microsoft.com/office/powerpoint/2010/main" val="4417599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BD12BE-A5E9-44B9-9F7C-3DDD18AD604B}" type="datetimeFigureOut">
              <a:rPr lang="en-US" smtClean="0"/>
              <a:t>7/31/2015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7F06B-5DA7-402D-8EB7-F365CBB094A9}" type="slidenum">
              <a:rPr lang="en-US" smtClean="0"/>
              <a:t>‹#›</a:t>
            </a:fld>
            <a:endParaRPr lang="en-US"/>
          </a:p>
        </p:txBody>
      </p:sp>
    </p:spTree>
    <p:extLst>
      <p:ext uri="{BB962C8B-B14F-4D97-AF65-F5344CB8AC3E}">
        <p14:creationId xmlns:p14="http://schemas.microsoft.com/office/powerpoint/2010/main" val="7892632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BD12BE-A5E9-44B9-9F7C-3DDD18AD604B}" type="datetimeFigureOut">
              <a:rPr lang="en-US" smtClean="0"/>
              <a:t>7/31/2015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7F06B-5DA7-402D-8EB7-F365CBB094A9}" type="slidenum">
              <a:rPr lang="en-US" smtClean="0"/>
              <a:t>‹#›</a:t>
            </a:fld>
            <a:endParaRPr lang="en-US"/>
          </a:p>
        </p:txBody>
      </p:sp>
    </p:spTree>
    <p:extLst>
      <p:ext uri="{BB962C8B-B14F-4D97-AF65-F5344CB8AC3E}">
        <p14:creationId xmlns:p14="http://schemas.microsoft.com/office/powerpoint/2010/main" val="12300962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5BD12BE-A5E9-44B9-9F7C-3DDD18AD604B}" type="datetimeFigureOut">
              <a:rPr lang="en-US" smtClean="0"/>
              <a:t>7/31/2015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C77F06B-5DA7-402D-8EB7-F365CBB094A9}" type="slidenum">
              <a:rPr lang="en-US" smtClean="0"/>
              <a:t>‹#›</a:t>
            </a:fld>
            <a:endParaRPr lang="en-US"/>
          </a:p>
        </p:txBody>
      </p:sp>
    </p:spTree>
    <p:extLst>
      <p:ext uri="{BB962C8B-B14F-4D97-AF65-F5344CB8AC3E}">
        <p14:creationId xmlns:p14="http://schemas.microsoft.com/office/powerpoint/2010/main" val="1106105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4D7F26A-A6B5-4C14-BD8A-2409F6A5BF08}" type="datetimeFigureOut">
              <a:rPr lang="en-US" smtClean="0"/>
              <a:t>7/31/2015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3DD7E7-5548-4E11-A389-3B38638DCB7C}" type="slidenum">
              <a:rPr lang="en-US" smtClean="0"/>
              <a:t>‹#›</a:t>
            </a:fld>
            <a:endParaRPr lang="en-US"/>
          </a:p>
        </p:txBody>
      </p:sp>
    </p:spTree>
    <p:extLst>
      <p:ext uri="{BB962C8B-B14F-4D97-AF65-F5344CB8AC3E}">
        <p14:creationId xmlns:p14="http://schemas.microsoft.com/office/powerpoint/2010/main" val="37853590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4D7F26A-A6B5-4C14-BD8A-2409F6A5BF08}" type="datetimeFigureOut">
              <a:rPr lang="en-US" smtClean="0"/>
              <a:t>7/31/2015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3DD7E7-5548-4E11-A389-3B38638DCB7C}" type="slidenum">
              <a:rPr lang="en-US" smtClean="0"/>
              <a:t>‹#›</a:t>
            </a:fld>
            <a:endParaRPr lang="en-US"/>
          </a:p>
        </p:txBody>
      </p:sp>
    </p:spTree>
    <p:extLst>
      <p:ext uri="{BB962C8B-B14F-4D97-AF65-F5344CB8AC3E}">
        <p14:creationId xmlns:p14="http://schemas.microsoft.com/office/powerpoint/2010/main" val="1687398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4D7F26A-A6B5-4C14-BD8A-2409F6A5BF08}" type="datetimeFigureOut">
              <a:rPr lang="en-US" smtClean="0"/>
              <a:t>7/31/2015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3DD7E7-5548-4E11-A389-3B38638DCB7C}" type="slidenum">
              <a:rPr lang="en-US" smtClean="0"/>
              <a:t>‹#›</a:t>
            </a:fld>
            <a:endParaRPr lang="en-US"/>
          </a:p>
        </p:txBody>
      </p:sp>
    </p:spTree>
    <p:extLst>
      <p:ext uri="{BB962C8B-B14F-4D97-AF65-F5344CB8AC3E}">
        <p14:creationId xmlns:p14="http://schemas.microsoft.com/office/powerpoint/2010/main" val="23753639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4D7F26A-A6B5-4C14-BD8A-2409F6A5BF08}" type="datetimeFigureOut">
              <a:rPr lang="en-US" smtClean="0"/>
              <a:t>7/31/2015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3DD7E7-5548-4E11-A389-3B38638DCB7C}" type="slidenum">
              <a:rPr lang="en-US" smtClean="0"/>
              <a:t>‹#›</a:t>
            </a:fld>
            <a:endParaRPr lang="en-US"/>
          </a:p>
        </p:txBody>
      </p:sp>
    </p:spTree>
    <p:extLst>
      <p:ext uri="{BB962C8B-B14F-4D97-AF65-F5344CB8AC3E}">
        <p14:creationId xmlns:p14="http://schemas.microsoft.com/office/powerpoint/2010/main" val="21173381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D7F26A-A6B5-4C14-BD8A-2409F6A5BF08}" type="datetimeFigureOut">
              <a:rPr lang="en-US" smtClean="0"/>
              <a:t>7/31/2015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3DD7E7-5548-4E11-A389-3B38638DCB7C}" type="slidenum">
              <a:rPr lang="en-US" smtClean="0"/>
              <a:t>‹#›</a:t>
            </a:fld>
            <a:endParaRPr lang="en-US"/>
          </a:p>
        </p:txBody>
      </p:sp>
    </p:spTree>
    <p:extLst>
      <p:ext uri="{BB962C8B-B14F-4D97-AF65-F5344CB8AC3E}">
        <p14:creationId xmlns:p14="http://schemas.microsoft.com/office/powerpoint/2010/main" val="38656968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D7F26A-A6B5-4C14-BD8A-2409F6A5BF08}" type="datetimeFigureOut">
              <a:rPr lang="en-US" smtClean="0"/>
              <a:t>7/31/2015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3DD7E7-5548-4E11-A389-3B38638DCB7C}" type="slidenum">
              <a:rPr lang="en-US" smtClean="0"/>
              <a:t>‹#›</a:t>
            </a:fld>
            <a:endParaRPr lang="en-US"/>
          </a:p>
        </p:txBody>
      </p:sp>
    </p:spTree>
    <p:extLst>
      <p:ext uri="{BB962C8B-B14F-4D97-AF65-F5344CB8AC3E}">
        <p14:creationId xmlns:p14="http://schemas.microsoft.com/office/powerpoint/2010/main" val="6612843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D7F26A-A6B5-4C14-BD8A-2409F6A5BF08}" type="datetimeFigureOut">
              <a:rPr lang="en-US" smtClean="0"/>
              <a:t>7/31/2015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3DD7E7-5548-4E11-A389-3B38638DCB7C}" type="slidenum">
              <a:rPr lang="en-US" smtClean="0"/>
              <a:t>‹#›</a:t>
            </a:fld>
            <a:endParaRPr lang="en-US"/>
          </a:p>
        </p:txBody>
      </p:sp>
    </p:spTree>
    <p:extLst>
      <p:ext uri="{BB962C8B-B14F-4D97-AF65-F5344CB8AC3E}">
        <p14:creationId xmlns:p14="http://schemas.microsoft.com/office/powerpoint/2010/main" val="1242632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ti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4D7F26A-A6B5-4C14-BD8A-2409F6A5BF08}" type="datetimeFigureOut">
              <a:rPr lang="en-US" smtClean="0"/>
              <a:t>7/31/2015</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73DD7E7-5548-4E11-A389-3B38638DCB7C}" type="slidenum">
              <a:rPr lang="en-US" smtClean="0"/>
              <a:t>‹#›</a:t>
            </a:fld>
            <a:endParaRPr lang="en-US"/>
          </a:p>
        </p:txBody>
      </p:sp>
    </p:spTree>
    <p:extLst>
      <p:ext uri="{BB962C8B-B14F-4D97-AF65-F5344CB8AC3E}">
        <p14:creationId xmlns:p14="http://schemas.microsoft.com/office/powerpoint/2010/main" val="349985922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5BD12BE-A5E9-44B9-9F7C-3DDD18AD604B}" type="datetimeFigureOut">
              <a:rPr lang="en-US" smtClean="0"/>
              <a:t>7/31/2015</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C77F06B-5DA7-402D-8EB7-F365CBB094A9}" type="slidenum">
              <a:rPr lang="en-US" smtClean="0"/>
              <a:t>‹#›</a:t>
            </a:fld>
            <a:endParaRPr lang="en-US"/>
          </a:p>
        </p:txBody>
      </p:sp>
    </p:spTree>
    <p:extLst>
      <p:ext uri="{BB962C8B-B14F-4D97-AF65-F5344CB8AC3E}">
        <p14:creationId xmlns:p14="http://schemas.microsoft.com/office/powerpoint/2010/main" val="329892673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Tx/>
        <a:buBlip>
          <a:blip r:embed="rId15"/>
        </a:buBlip>
        <a:defRPr sz="3200" kern="1200">
          <a:solidFill>
            <a:schemeClr val="tx1"/>
          </a:solidFill>
          <a:latin typeface="+mn-lt"/>
          <a:ea typeface="+mn-ea"/>
          <a:cs typeface="+mn-cs"/>
        </a:defRPr>
      </a:lvl1pPr>
      <a:lvl2pPr marL="742950" indent="-285750" algn="l" defTabSz="914400" rtl="0" eaLnBrk="1" latinLnBrk="0" hangingPunct="1">
        <a:spcBef>
          <a:spcPct val="20000"/>
        </a:spcBef>
        <a:buFontTx/>
        <a:buBlip>
          <a:blip r:embed="rId15"/>
        </a:buBlip>
        <a:defRPr sz="2800" kern="1200">
          <a:solidFill>
            <a:schemeClr val="tx1"/>
          </a:solidFill>
          <a:latin typeface="+mn-lt"/>
          <a:ea typeface="+mn-ea"/>
          <a:cs typeface="+mn-cs"/>
        </a:defRPr>
      </a:lvl2pPr>
      <a:lvl3pPr marL="1143000" indent="-228600" algn="l" defTabSz="914400" rtl="0" eaLnBrk="1" latinLnBrk="0" hangingPunct="1">
        <a:spcBef>
          <a:spcPct val="20000"/>
        </a:spcBef>
        <a:buFontTx/>
        <a:buBlip>
          <a:blip r:embed="rId15"/>
        </a:buBlip>
        <a:defRPr sz="2400" kern="1200">
          <a:solidFill>
            <a:schemeClr val="tx1"/>
          </a:solidFill>
          <a:latin typeface="+mn-lt"/>
          <a:ea typeface="+mn-ea"/>
          <a:cs typeface="+mn-cs"/>
        </a:defRPr>
      </a:lvl3pPr>
      <a:lvl4pPr marL="1600200" indent="-228600" algn="l" defTabSz="914400" rtl="0" eaLnBrk="1" latinLnBrk="0" hangingPunct="1">
        <a:spcBef>
          <a:spcPct val="20000"/>
        </a:spcBef>
        <a:buFontTx/>
        <a:buBlip>
          <a:blip r:embed="rId15"/>
        </a:buBlip>
        <a:defRPr sz="2000" kern="1200">
          <a:solidFill>
            <a:schemeClr val="tx1"/>
          </a:solidFill>
          <a:latin typeface="+mn-lt"/>
          <a:ea typeface="+mn-ea"/>
          <a:cs typeface="+mn-cs"/>
        </a:defRPr>
      </a:lvl4pPr>
      <a:lvl5pPr marL="2057400" indent="-228600" algn="l" defTabSz="914400" rtl="0" eaLnBrk="1" latinLnBrk="0" hangingPunct="1">
        <a:spcBef>
          <a:spcPct val="20000"/>
        </a:spcBef>
        <a:buFontTx/>
        <a:buBlip>
          <a:blip r:embed="rId15"/>
        </a:buBlip>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2.vml"/><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3.xml"/><Relationship Id="rId1" Type="http://schemas.openxmlformats.org/officeDocument/2006/relationships/vmlDrawing" Target="../drawings/vmlDrawing3.vml"/><Relationship Id="rId4" Type="http://schemas.openxmlformats.org/officeDocument/2006/relationships/image" Target="../media/image7.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71550"/>
            <a:ext cx="7772400" cy="1102519"/>
          </a:xfrm>
        </p:spPr>
        <p:txBody>
          <a:bodyPr>
            <a:normAutofit fontScale="90000"/>
          </a:bodyPr>
          <a:lstStyle/>
          <a:p>
            <a:r>
              <a:rPr lang="en-US" dirty="0"/>
              <a:t>Performance test and </a:t>
            </a:r>
            <a:r>
              <a:rPr lang="en-US" dirty="0" smtClean="0"/>
              <a:t>VNAPT</a:t>
            </a:r>
            <a:endParaRPr lang="en-US" dirty="0"/>
          </a:p>
        </p:txBody>
      </p:sp>
    </p:spTree>
    <p:extLst>
      <p:ext uri="{BB962C8B-B14F-4D97-AF65-F5344CB8AC3E}">
        <p14:creationId xmlns:p14="http://schemas.microsoft.com/office/powerpoint/2010/main" val="6845633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09600" y="374630"/>
            <a:ext cx="8153400" cy="3416320"/>
          </a:xfrm>
          <a:prstGeom prst="rect">
            <a:avLst/>
          </a:prstGeom>
        </p:spPr>
        <p:txBody>
          <a:bodyPr wrap="square">
            <a:spAutoFit/>
          </a:bodyPr>
          <a:lstStyle/>
          <a:p>
            <a:pPr marL="285750" indent="-285750">
              <a:buFont typeface="Arial" panose="020B0604020202020204" pitchFamily="34" charset="0"/>
              <a:buChar char="•"/>
            </a:pPr>
            <a:r>
              <a:rPr lang="en-US" dirty="0" smtClean="0"/>
              <a:t>Test </a:t>
            </a:r>
            <a:r>
              <a:rPr lang="en-US" dirty="0"/>
              <a:t>procedure can also be found in the Performance Test document, which can be downloaded from Copper Mountain Technologies  website</a:t>
            </a:r>
            <a:r>
              <a:rPr lang="en-US" dirty="0" smtClean="0"/>
              <a:t>.</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a:t>Copper Mountain Technologies partners with several accredited service, repair, and calibration labs across the United States and internationally. Any certified lab can perform the maintenance needed for annual verification and calibration. Please contact us for details on these procedures.</a:t>
            </a:r>
          </a:p>
          <a:p>
            <a:endParaRPr lang="en-US" dirty="0" smtClean="0"/>
          </a:p>
          <a:p>
            <a:pPr marL="285750" indent="-285750">
              <a:buFont typeface="Arial" panose="020B0604020202020204" pitchFamily="34" charset="0"/>
              <a:buChar char="•"/>
            </a:pPr>
            <a:r>
              <a:rPr lang="en-US" dirty="0" smtClean="0"/>
              <a:t>If </a:t>
            </a:r>
            <a:r>
              <a:rPr lang="en-US" dirty="0"/>
              <a:t>you have any questions, please e-mail us at support@coppermountaintech.com</a:t>
            </a:r>
          </a:p>
          <a:p>
            <a:pPr marL="285750" indent="-285750">
              <a:buFont typeface="Arial" panose="020B0604020202020204" pitchFamily="34" charset="0"/>
              <a:buChar char="•"/>
            </a:pPr>
            <a:endParaRPr lang="pt-BR" dirty="0" smtClean="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4584559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514350"/>
            <a:ext cx="8534400" cy="1508105"/>
          </a:xfrm>
          <a:prstGeom prst="rect">
            <a:avLst/>
          </a:prstGeom>
        </p:spPr>
        <p:txBody>
          <a:bodyPr wrap="square">
            <a:spAutoFit/>
          </a:bodyPr>
          <a:lstStyle/>
          <a:p>
            <a:r>
              <a:rPr lang="en-US" sz="2000" dirty="0">
                <a:solidFill>
                  <a:srgbClr val="FF0000"/>
                </a:solidFill>
              </a:rPr>
              <a:t>Purpose of Performance test</a:t>
            </a:r>
          </a:p>
          <a:p>
            <a:endParaRPr lang="en-US" dirty="0"/>
          </a:p>
          <a:p>
            <a:r>
              <a:rPr lang="en-US" dirty="0"/>
              <a:t>Performance test will check the VNA’s performance to make sure it’s all within the specifications, such as output power, CW frequency, harmonic distortion, etc. </a:t>
            </a:r>
          </a:p>
          <a:p>
            <a:r>
              <a:rPr lang="en-US" dirty="0"/>
              <a:t>The Analyzer’s recommended performance test interval is once each year.</a:t>
            </a:r>
          </a:p>
        </p:txBody>
      </p:sp>
      <p:sp>
        <p:nvSpPr>
          <p:cNvPr id="5" name="Rectangle 4"/>
          <p:cNvSpPr/>
          <p:nvPr/>
        </p:nvSpPr>
        <p:spPr>
          <a:xfrm>
            <a:off x="304800" y="2724150"/>
            <a:ext cx="8534400" cy="1508105"/>
          </a:xfrm>
          <a:prstGeom prst="rect">
            <a:avLst/>
          </a:prstGeom>
        </p:spPr>
        <p:txBody>
          <a:bodyPr wrap="square">
            <a:spAutoFit/>
          </a:bodyPr>
          <a:lstStyle/>
          <a:p>
            <a:r>
              <a:rPr lang="en-US" sz="2000" dirty="0">
                <a:solidFill>
                  <a:srgbClr val="FF0000"/>
                </a:solidFill>
              </a:rPr>
              <a:t>Purpose of VNAPT</a:t>
            </a:r>
          </a:p>
          <a:p>
            <a:endParaRPr lang="en-US" dirty="0"/>
          </a:p>
          <a:p>
            <a:r>
              <a:rPr lang="en-US" dirty="0"/>
              <a:t>VNAPT is designed to automating VNA performance testing in order to ease the process and generate the report automatically.</a:t>
            </a:r>
          </a:p>
          <a:p>
            <a:r>
              <a:rPr lang="en-US" dirty="0"/>
              <a:t>You can download the VNAPT software for Copper Mountain Technologies website.</a:t>
            </a:r>
          </a:p>
        </p:txBody>
      </p:sp>
    </p:spTree>
    <p:extLst>
      <p:ext uri="{BB962C8B-B14F-4D97-AF65-F5344CB8AC3E}">
        <p14:creationId xmlns:p14="http://schemas.microsoft.com/office/powerpoint/2010/main" val="16462206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3028950"/>
            <a:ext cx="7848600" cy="923330"/>
          </a:xfrm>
          <a:prstGeom prst="rect">
            <a:avLst/>
          </a:prstGeom>
        </p:spPr>
        <p:txBody>
          <a:bodyPr wrap="square">
            <a:spAutoFit/>
          </a:bodyPr>
          <a:lstStyle/>
          <a:p>
            <a:r>
              <a:rPr lang="en-US" dirty="0" smtClean="0"/>
              <a:t>The following example procedure is based on Planar 804/1. Other models will be following a similar procedure with small differences, such as number of ports, frequency range, etc. For details, please refer to Performance Test Manual. </a:t>
            </a:r>
            <a:endParaRPr lang="en-US" dirty="0"/>
          </a:p>
        </p:txBody>
      </p:sp>
      <p:sp>
        <p:nvSpPr>
          <p:cNvPr id="5" name="TextBox 4"/>
          <p:cNvSpPr txBox="1"/>
          <p:nvPr/>
        </p:nvSpPr>
        <p:spPr>
          <a:xfrm>
            <a:off x="304800" y="304621"/>
            <a:ext cx="7848600" cy="400110"/>
          </a:xfrm>
          <a:prstGeom prst="rect">
            <a:avLst/>
          </a:prstGeom>
          <a:noFill/>
        </p:spPr>
        <p:txBody>
          <a:bodyPr wrap="square" rtlCol="0">
            <a:spAutoFit/>
          </a:bodyPr>
          <a:lstStyle/>
          <a:p>
            <a:r>
              <a:rPr lang="en-US" sz="2000" dirty="0" smtClean="0">
                <a:solidFill>
                  <a:srgbClr val="FF0000"/>
                </a:solidFill>
              </a:rPr>
              <a:t>Procedure</a:t>
            </a:r>
            <a:endParaRPr lang="en-US" sz="2000" dirty="0">
              <a:solidFill>
                <a:srgbClr val="FF0000"/>
              </a:solidFill>
            </a:endParaRPr>
          </a:p>
        </p:txBody>
      </p:sp>
      <p:sp>
        <p:nvSpPr>
          <p:cNvPr id="6" name="TextBox 5"/>
          <p:cNvSpPr txBox="1"/>
          <p:nvPr/>
        </p:nvSpPr>
        <p:spPr>
          <a:xfrm>
            <a:off x="685800" y="914221"/>
            <a:ext cx="7162800" cy="1200329"/>
          </a:xfrm>
          <a:prstGeom prst="rect">
            <a:avLst/>
          </a:prstGeom>
          <a:noFill/>
        </p:spPr>
        <p:txBody>
          <a:bodyPr wrap="square" rtlCol="0">
            <a:spAutoFit/>
          </a:bodyPr>
          <a:lstStyle/>
          <a:p>
            <a:pPr marL="342900" indent="-342900">
              <a:buAutoNum type="arabicParenR"/>
            </a:pPr>
            <a:r>
              <a:rPr lang="en-US" dirty="0" smtClean="0"/>
              <a:t>Connect VNA to the computer</a:t>
            </a:r>
          </a:p>
          <a:p>
            <a:pPr marL="342900" indent="-342900">
              <a:buAutoNum type="arabicParenR"/>
            </a:pPr>
            <a:r>
              <a:rPr lang="en-US" dirty="0" smtClean="0"/>
              <a:t>Start VNA program, wait until the lower right corner shows ‘Ready’</a:t>
            </a:r>
          </a:p>
          <a:p>
            <a:pPr marL="342900" indent="-342900">
              <a:buAutoNum type="arabicParenR"/>
            </a:pPr>
            <a:r>
              <a:rPr lang="en-US" dirty="0" smtClean="0"/>
              <a:t>Start VNAPT program</a:t>
            </a:r>
          </a:p>
          <a:p>
            <a:pPr marL="342900" indent="-342900">
              <a:buAutoNum type="arabicParenR"/>
            </a:pPr>
            <a:r>
              <a:rPr lang="en-US" dirty="0" smtClean="0"/>
              <a:t>Choose the device and click the blue start </a:t>
            </a:r>
            <a:r>
              <a:rPr lang="en-US" dirty="0" smtClean="0"/>
              <a:t>button to start</a:t>
            </a:r>
            <a:endParaRPr lang="en-US" dirty="0"/>
          </a:p>
        </p:txBody>
      </p:sp>
    </p:spTree>
    <p:extLst>
      <p:ext uri="{BB962C8B-B14F-4D97-AF65-F5344CB8AC3E}">
        <p14:creationId xmlns:p14="http://schemas.microsoft.com/office/powerpoint/2010/main" val="9595615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76200"/>
            <a:ext cx="2327240" cy="400110"/>
          </a:xfrm>
          <a:prstGeom prst="rect">
            <a:avLst/>
          </a:prstGeom>
        </p:spPr>
        <p:txBody>
          <a:bodyPr wrap="none">
            <a:spAutoFit/>
          </a:bodyPr>
          <a:lstStyle/>
          <a:p>
            <a:r>
              <a:rPr lang="en-US" sz="2000" dirty="0" smtClean="0">
                <a:solidFill>
                  <a:srgbClr val="FF0000"/>
                </a:solidFill>
              </a:rPr>
              <a:t>Required equipment</a:t>
            </a:r>
            <a:endParaRPr lang="en-US" sz="2000" dirty="0">
              <a:solidFill>
                <a:srgbClr val="FF0000"/>
              </a:solidFill>
            </a:endParaRPr>
          </a:p>
        </p:txBody>
      </p:sp>
      <p:pic>
        <p:nvPicPr>
          <p:cNvPr id="5" name="Picture 4"/>
          <p:cNvPicPr/>
          <p:nvPr/>
        </p:nvPicPr>
        <p:blipFill rotWithShape="1">
          <a:blip r:embed="rId2"/>
          <a:srcRect t="7874"/>
          <a:stretch/>
        </p:blipFill>
        <p:spPr>
          <a:xfrm>
            <a:off x="3505200" y="209550"/>
            <a:ext cx="5486400" cy="4681258"/>
          </a:xfrm>
          <a:prstGeom prst="rect">
            <a:avLst/>
          </a:prstGeom>
        </p:spPr>
      </p:pic>
      <p:sp>
        <p:nvSpPr>
          <p:cNvPr id="2" name="Rectangle 1"/>
          <p:cNvSpPr/>
          <p:nvPr/>
        </p:nvSpPr>
        <p:spPr>
          <a:xfrm>
            <a:off x="152400" y="1186755"/>
            <a:ext cx="3124200" cy="2585323"/>
          </a:xfrm>
          <a:prstGeom prst="rect">
            <a:avLst/>
          </a:prstGeom>
        </p:spPr>
        <p:txBody>
          <a:bodyPr wrap="square">
            <a:spAutoFit/>
          </a:bodyPr>
          <a:lstStyle/>
          <a:p>
            <a:r>
              <a:rPr lang="en-US" dirty="0"/>
              <a:t>Equipment similar to the listed can be used provided it satisfies the specifications shown in </a:t>
            </a:r>
            <a:r>
              <a:rPr lang="en-US" dirty="0" smtClean="0"/>
              <a:t>the table. </a:t>
            </a:r>
          </a:p>
          <a:p>
            <a:endParaRPr lang="en-US" dirty="0"/>
          </a:p>
          <a:p>
            <a:r>
              <a:rPr lang="en-US" dirty="0" smtClean="0"/>
              <a:t>NPR-Z51 Thermal Power Sensor is required if automation of output power test is desired.</a:t>
            </a:r>
            <a:endParaRPr lang="en-US" dirty="0"/>
          </a:p>
        </p:txBody>
      </p:sp>
    </p:spTree>
    <p:extLst>
      <p:ext uri="{BB962C8B-B14F-4D97-AF65-F5344CB8AC3E}">
        <p14:creationId xmlns:p14="http://schemas.microsoft.com/office/powerpoint/2010/main" val="9595615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76200"/>
            <a:ext cx="1462260" cy="400110"/>
          </a:xfrm>
          <a:prstGeom prst="rect">
            <a:avLst/>
          </a:prstGeom>
        </p:spPr>
        <p:txBody>
          <a:bodyPr wrap="none">
            <a:spAutoFit/>
          </a:bodyPr>
          <a:lstStyle/>
          <a:p>
            <a:r>
              <a:rPr lang="en-US" sz="2000" dirty="0" smtClean="0">
                <a:solidFill>
                  <a:srgbClr val="FF0000"/>
                </a:solidFill>
              </a:rPr>
              <a:t>Test content</a:t>
            </a:r>
            <a:endParaRPr lang="en-US" sz="2000" dirty="0">
              <a:solidFill>
                <a:srgbClr val="FF0000"/>
              </a:solidFill>
            </a:endParaRPr>
          </a:p>
        </p:txBody>
      </p:sp>
      <p:pic>
        <p:nvPicPr>
          <p:cNvPr id="5" name="Picture 4"/>
          <p:cNvPicPr/>
          <p:nvPr/>
        </p:nvPicPr>
        <p:blipFill>
          <a:blip r:embed="rId2"/>
          <a:stretch>
            <a:fillRect/>
          </a:stretch>
        </p:blipFill>
        <p:spPr>
          <a:xfrm>
            <a:off x="3429000" y="76200"/>
            <a:ext cx="3124200" cy="5067301"/>
          </a:xfrm>
          <a:prstGeom prst="rect">
            <a:avLst/>
          </a:prstGeom>
        </p:spPr>
      </p:pic>
      <p:sp>
        <p:nvSpPr>
          <p:cNvPr id="2" name="TextBox 1"/>
          <p:cNvSpPr txBox="1"/>
          <p:nvPr/>
        </p:nvSpPr>
        <p:spPr>
          <a:xfrm>
            <a:off x="304800" y="1276350"/>
            <a:ext cx="2819400" cy="1754326"/>
          </a:xfrm>
          <a:prstGeom prst="rect">
            <a:avLst/>
          </a:prstGeom>
          <a:noFill/>
        </p:spPr>
        <p:txBody>
          <a:bodyPr wrap="square" rtlCol="0">
            <a:spAutoFit/>
          </a:bodyPr>
          <a:lstStyle/>
          <a:p>
            <a:r>
              <a:rPr lang="en-US" dirty="0" smtClean="0"/>
              <a:t>Test procedure can also be found in the Performance Test document, which can be downloaded from Copper Mountain Technologies  website.</a:t>
            </a:r>
            <a:endParaRPr lang="en-US" dirty="0"/>
          </a:p>
        </p:txBody>
      </p:sp>
    </p:spTree>
    <p:extLst>
      <p:ext uri="{BB962C8B-B14F-4D97-AF65-F5344CB8AC3E}">
        <p14:creationId xmlns:p14="http://schemas.microsoft.com/office/powerpoint/2010/main" val="9595615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4" name="Rectangle 3"/>
          <p:cNvSpPr/>
          <p:nvPr/>
        </p:nvSpPr>
        <p:spPr>
          <a:xfrm>
            <a:off x="76200" y="76200"/>
            <a:ext cx="2168799" cy="400110"/>
          </a:xfrm>
          <a:prstGeom prst="rect">
            <a:avLst/>
          </a:prstGeom>
        </p:spPr>
        <p:txBody>
          <a:bodyPr wrap="none">
            <a:spAutoFit/>
          </a:bodyPr>
          <a:lstStyle/>
          <a:p>
            <a:r>
              <a:rPr lang="en-US" sz="2000" dirty="0" smtClean="0">
                <a:solidFill>
                  <a:srgbClr val="FF0000"/>
                </a:solidFill>
              </a:rPr>
              <a:t>Software Interface </a:t>
            </a:r>
            <a:endParaRPr lang="en-US" sz="2000" dirty="0">
              <a:solidFill>
                <a:srgbClr val="FF0000"/>
              </a:solidFill>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883367499"/>
              </p:ext>
            </p:extLst>
          </p:nvPr>
        </p:nvGraphicFramePr>
        <p:xfrm>
          <a:off x="2819400" y="56447"/>
          <a:ext cx="6019800" cy="5101656"/>
        </p:xfrm>
        <a:graphic>
          <a:graphicData uri="http://schemas.openxmlformats.org/presentationml/2006/ole">
            <mc:AlternateContent xmlns:mc="http://schemas.openxmlformats.org/markup-compatibility/2006">
              <mc:Choice xmlns:v="urn:schemas-microsoft-com:vml" Requires="v">
                <p:oleObj spid="_x0000_s1036" name="Visio" r:id="rId3" imgW="10132687" imgH="8589780" progId="Visio.Drawing.11">
                  <p:embed/>
                </p:oleObj>
              </mc:Choice>
              <mc:Fallback>
                <p:oleObj name="Visio" r:id="rId3" imgW="10132687" imgH="8589780" progId="Visio.Drawing.11">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56447"/>
                        <a:ext cx="6019800" cy="5101656"/>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9595615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4" name="Rectangle 3"/>
          <p:cNvSpPr/>
          <p:nvPr/>
        </p:nvSpPr>
        <p:spPr>
          <a:xfrm>
            <a:off x="76200" y="76200"/>
            <a:ext cx="2168799" cy="400110"/>
          </a:xfrm>
          <a:prstGeom prst="rect">
            <a:avLst/>
          </a:prstGeom>
        </p:spPr>
        <p:txBody>
          <a:bodyPr wrap="none">
            <a:spAutoFit/>
          </a:bodyPr>
          <a:lstStyle/>
          <a:p>
            <a:r>
              <a:rPr lang="en-US" sz="2000" dirty="0" smtClean="0">
                <a:solidFill>
                  <a:srgbClr val="FF0000"/>
                </a:solidFill>
              </a:rPr>
              <a:t>Software Interface </a:t>
            </a:r>
            <a:endParaRPr lang="en-US" sz="2000" dirty="0">
              <a:solidFill>
                <a:srgbClr val="FF0000"/>
              </a:solidFill>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3504819829"/>
              </p:ext>
            </p:extLst>
          </p:nvPr>
        </p:nvGraphicFramePr>
        <p:xfrm>
          <a:off x="2739247" y="83344"/>
          <a:ext cx="5871353" cy="4976812"/>
        </p:xfrm>
        <a:graphic>
          <a:graphicData uri="http://schemas.openxmlformats.org/presentationml/2006/ole">
            <mc:AlternateContent xmlns:mc="http://schemas.openxmlformats.org/markup-compatibility/2006">
              <mc:Choice xmlns:v="urn:schemas-microsoft-com:vml" Requires="v">
                <p:oleObj spid="_x0000_s2060" name="Visio" r:id="rId3" imgW="10132687" imgH="8589780" progId="Visio.Drawing.11">
                  <p:embed/>
                </p:oleObj>
              </mc:Choice>
              <mc:Fallback>
                <p:oleObj name="Visio" r:id="rId3" imgW="10132687" imgH="8589780" progId="Visio.Drawing.11">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9247" y="83344"/>
                        <a:ext cx="5871353" cy="4976812"/>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9595615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4" name="Rectangle 3"/>
          <p:cNvSpPr/>
          <p:nvPr/>
        </p:nvSpPr>
        <p:spPr>
          <a:xfrm>
            <a:off x="76200" y="76200"/>
            <a:ext cx="2168799" cy="400110"/>
          </a:xfrm>
          <a:prstGeom prst="rect">
            <a:avLst/>
          </a:prstGeom>
        </p:spPr>
        <p:txBody>
          <a:bodyPr wrap="none">
            <a:spAutoFit/>
          </a:bodyPr>
          <a:lstStyle/>
          <a:p>
            <a:r>
              <a:rPr lang="en-US" sz="2000" dirty="0" smtClean="0">
                <a:solidFill>
                  <a:srgbClr val="FF0000"/>
                </a:solidFill>
              </a:rPr>
              <a:t>Software Interface </a:t>
            </a:r>
            <a:endParaRPr lang="en-US" sz="2000" dirty="0">
              <a:solidFill>
                <a:srgbClr val="FF0000"/>
              </a:solidFill>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2608685667"/>
              </p:ext>
            </p:extLst>
          </p:nvPr>
        </p:nvGraphicFramePr>
        <p:xfrm>
          <a:off x="2743200" y="57150"/>
          <a:ext cx="6001272" cy="5086350"/>
        </p:xfrm>
        <a:graphic>
          <a:graphicData uri="http://schemas.openxmlformats.org/presentationml/2006/ole">
            <mc:AlternateContent xmlns:mc="http://schemas.openxmlformats.org/markup-compatibility/2006">
              <mc:Choice xmlns:v="urn:schemas-microsoft-com:vml" Requires="v">
                <p:oleObj spid="_x0000_s3084" name="Visio" r:id="rId3" imgW="10132687" imgH="8589780" progId="Visio.Drawing.11">
                  <p:embed/>
                </p:oleObj>
              </mc:Choice>
              <mc:Fallback>
                <p:oleObj name="Visio" r:id="rId3" imgW="10132687" imgH="8589780" progId="Visio.Drawing.11">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57150"/>
                        <a:ext cx="6001272" cy="508635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9252062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8963" y="104745"/>
            <a:ext cx="696473" cy="400110"/>
          </a:xfrm>
          <a:prstGeom prst="rect">
            <a:avLst/>
          </a:prstGeom>
          <a:noFill/>
        </p:spPr>
        <p:txBody>
          <a:bodyPr wrap="none" rtlCol="0">
            <a:spAutoFit/>
          </a:bodyPr>
          <a:lstStyle/>
          <a:p>
            <a:r>
              <a:rPr lang="en-US" sz="2000" dirty="0" smtClean="0">
                <a:solidFill>
                  <a:srgbClr val="FF0000"/>
                </a:solidFill>
              </a:rPr>
              <a:t>Note</a:t>
            </a:r>
            <a:endParaRPr lang="en-US" dirty="0">
              <a:solidFill>
                <a:srgbClr val="FF0000"/>
              </a:solidFill>
            </a:endParaRPr>
          </a:p>
        </p:txBody>
      </p:sp>
      <p:sp>
        <p:nvSpPr>
          <p:cNvPr id="5" name="TextBox 4"/>
          <p:cNvSpPr txBox="1"/>
          <p:nvPr/>
        </p:nvSpPr>
        <p:spPr>
          <a:xfrm>
            <a:off x="805436" y="575429"/>
            <a:ext cx="7525884" cy="3139321"/>
          </a:xfrm>
          <a:prstGeom prst="rect">
            <a:avLst/>
          </a:prstGeom>
          <a:noFill/>
        </p:spPr>
        <p:txBody>
          <a:bodyPr wrap="square" rtlCol="0">
            <a:spAutoFit/>
          </a:bodyPr>
          <a:lstStyle/>
          <a:p>
            <a:pPr marL="285750" indent="-285750">
              <a:buFont typeface="Arial" panose="020B0604020202020204" pitchFamily="34" charset="0"/>
              <a:buChar char="•"/>
            </a:pPr>
            <a:r>
              <a:rPr lang="pt-BR" dirty="0"/>
              <a:t>Version 1.4.9.22 of VNAPT support Planar 804/1, Planar 808/1, S5048, Planar R54, and Planar R140.</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For </a:t>
            </a:r>
            <a:r>
              <a:rPr lang="en-US" dirty="0" smtClean="0"/>
              <a:t>VNAPT to work properly, COM server need to be registered correctly near the end of VNA software  </a:t>
            </a:r>
          </a:p>
          <a:p>
            <a:pPr marL="742950" lvl="1" indent="-285750">
              <a:buFont typeface="Arial" panose="020B0604020202020204" pitchFamily="34" charset="0"/>
              <a:buChar char="•"/>
            </a:pPr>
            <a:r>
              <a:rPr lang="en-US" dirty="0" smtClean="0"/>
              <a:t>Take care during the VNA software installation to register the COM server, which is the last step of the installer. At the prompt “Register COM Automation Server of the application” the box must be checked. A dialogue box indicating successful COM server registration will be displayed.</a:t>
            </a:r>
          </a:p>
          <a:p>
            <a:pPr marL="742950" lvl="1" indent="-285750">
              <a:buFont typeface="Arial" panose="020B0604020202020204" pitchFamily="34" charset="0"/>
              <a:buChar char="•"/>
            </a:pPr>
            <a:endParaRPr lang="en-US" dirty="0" smtClean="0"/>
          </a:p>
        </p:txBody>
      </p:sp>
    </p:spTree>
    <p:extLst>
      <p:ext uri="{BB962C8B-B14F-4D97-AF65-F5344CB8AC3E}">
        <p14:creationId xmlns:p14="http://schemas.microsoft.com/office/powerpoint/2010/main" val="3925206271"/>
      </p:ext>
    </p:extLst>
  </p:cSld>
  <p:clrMapOvr>
    <a:masterClrMapping/>
  </p:clrMapOvr>
  <p:timing>
    <p:tnLst>
      <p:par>
        <p:cTn id="1" dur="indefinite" restart="never" nodeType="tmRoot"/>
      </p:par>
    </p:tnLst>
  </p:timing>
</p:sld>
</file>

<file path=ppt/theme/theme1.xml><?xml version="1.0" encoding="utf-8"?>
<a:theme xmlns:a="http://schemas.openxmlformats.org/drawingml/2006/main" name="Performance test and VNAPT-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MT-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MT_PT sans default">
      <a:majorFont>
        <a:latin typeface="PT Sans Caption"/>
        <a:ea typeface=""/>
        <a:cs typeface=""/>
      </a:majorFont>
      <a:minorFont>
        <a:latin typeface="PT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Performance test and VNAPT-1.0</Template>
  <TotalTime>612</TotalTime>
  <Words>394</Words>
  <Application>Microsoft Office PowerPoint</Application>
  <PresentationFormat>On-screen Show (16:9)</PresentationFormat>
  <Paragraphs>34</Paragraphs>
  <Slides>10</Slides>
  <Notes>0</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10</vt:i4>
      </vt:variant>
    </vt:vector>
  </HeadingPairs>
  <TitlesOfParts>
    <vt:vector size="17" baseType="lpstr">
      <vt:lpstr>Arial</vt:lpstr>
      <vt:lpstr>PT Sans Caption</vt:lpstr>
      <vt:lpstr>Calibri</vt:lpstr>
      <vt:lpstr>PT Sans</vt:lpstr>
      <vt:lpstr>Performance test and VNAPT-1.0</vt:lpstr>
      <vt:lpstr>CMT-Theme</vt:lpstr>
      <vt:lpstr>Visio</vt:lpstr>
      <vt:lpstr>Performance test and VNAPT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Performance test and VNAPT</dc:title>
  <dc:creator>CMT-AE</dc:creator>
  <cp:lastModifiedBy>CMT-AE</cp:lastModifiedBy>
  <cp:revision>14</cp:revision>
  <dcterms:created xsi:type="dcterms:W3CDTF">2015-07-30T14:43:47Z</dcterms:created>
  <dcterms:modified xsi:type="dcterms:W3CDTF">2015-07-31T19:20:31Z</dcterms:modified>
</cp:coreProperties>
</file>